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6" r:id="rId30"/>
    <p:sldId id="285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94984-7114-4A2E-81AD-A3B90BEA33A1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3B60D-9237-4D2C-BEF6-6C5135D8E8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06564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3B60D-9237-4D2C-BEF6-6C5135D8E815}" type="slidenum">
              <a:rPr lang="en-UG" smtClean="0"/>
              <a:t>11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9738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B705-8E37-9E19-1125-8ED391F40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229D6-6633-619D-8700-A4670946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0829-F4E6-39D5-2888-BBE14EB8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6699A-A417-F2B3-78CB-55BD37BD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1F97-ED35-1CF9-9499-DBB3DC85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04456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033B-0E40-40C3-48B3-3768DEB6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C4C86-C18C-2067-F1C4-9F4AACAED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B8782-B478-9A38-94A9-5993231A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0D14-F8C2-0567-84F1-C2036B9D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97388-8535-91FF-D9CE-4939D158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83639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D7BA4-33A4-08D4-2E7A-883FA42EC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66868-0B0B-9EDA-5B68-1DE88ADA5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B4500-6705-8BCA-942B-B4CBE8D3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FF295-78BA-C031-8C58-E948A9D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10A25-0BC8-7A10-9C14-1552370E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26171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0F62-9408-2B5E-A3DA-C6AC8683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F92-6093-1A9C-5049-439819BD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1553-CDD5-3837-D6DF-E078C9F5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BBDFE-DE31-5975-B29F-B1C8E2F3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3FF6-512E-6091-7474-A9E15B79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383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73AB-52AF-C77E-BD92-39D3E7D7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B02A-1451-79B8-3327-71A2FA10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3182-EB84-920A-EBBC-A946BFCE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4669-4143-87B7-CCE6-F2DAC528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AF6B5-56C6-827E-EDA5-478E42AE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7349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E13E-EE8E-CC72-AEBA-5B5A79D2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65EB-5A96-D0D4-DA5E-A64B4D6A0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DBFC-EB99-AA12-5661-905C4767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7CDBC-BC81-C67C-6E4F-D08C350F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2487-8199-8941-A3D6-928CE138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29373-C42E-542E-2387-4B5628E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7052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0543-DFFF-E9A6-B0B1-8512F51C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58413-1FF8-4E41-8199-BA5BF55F1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6889-A878-C5A0-819B-A55F1C733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7D24-BA4E-8355-E70E-00127E566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29A4B-BF9E-C925-5FF2-36C20859E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AEE3D-3342-2C4A-9744-041BD263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03105-216D-0D19-0FD3-A3F21511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115C-D55B-3B36-362C-3DB916C6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6617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6BB1-83C3-9CF4-ACFB-6C9F53DF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1B569-8A1C-6BE3-91FD-59BDB1B0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798D-1F92-4C17-BF43-23320A2F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58C31-9886-41AA-14D5-78ACA030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8535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B912-58D8-A670-EE0D-0F6995E0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8276C-25F9-9750-215B-BDF70106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3158-F397-49D8-0338-0A9AE97C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7193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0B88-23BF-1199-4A69-7E5F67B7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AEE00-A373-EDAE-543C-06EA6BA9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325C-9539-EDDC-7AB6-C9CAFC8B4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05B68-4676-5C3C-DE9F-F45D90D9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6D024-5C8B-6329-F12B-D74DB78E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82C5-77AF-1FE4-7F1D-1FF92B43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9569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32AB-43FB-D34C-2FB1-3436957E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B51B2-6B29-1A94-8554-8CBDE8685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2B9CA-61CC-B4C4-A091-2573BCD27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04449-6684-353C-765D-40424B76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50A28-2939-E613-C9AC-7099DFB6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DD71-B3E7-D815-5229-64AFC902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7339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140034-1268-9294-6B53-C9F3F0FF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360EC-0F01-5344-DE88-7D175D66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BE97-5EEA-0359-A7E7-3466F5EB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BFF67-AC19-D4D5-FB47-D478778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83709-7C89-09F5-B9A5-4E8A4D7E5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251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7F800-29DD-F7CC-CFBA-FFB90BC8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DC47E-7C62-8DF3-81D7-EFB9E383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72837-140A-8256-44AD-985757BC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9" y="1896748"/>
            <a:ext cx="4831615" cy="3241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ADB34-2D81-91BA-8F14-611D2062D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31" y="1896748"/>
            <a:ext cx="5886400" cy="44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57A54-B5B0-C80F-EAC9-679D7ECE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9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DFE7F-3DB4-CF77-0753-B6EC3F80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1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89996-7E79-C2C5-C3DB-5C5FE2C2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D16DB-A737-1AD5-1730-ACD44476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87744-07B3-AFD3-4D5E-D2F9B304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3929E-E19E-ABF7-D7AA-1D8036CD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2" y="1168465"/>
            <a:ext cx="4828414" cy="271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CAE76-9797-E089-D4CE-F1B5CCF41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03" y="1168465"/>
            <a:ext cx="6311571" cy="4578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CE0B9-8F0F-D5EA-672C-C26A3C64A45D}"/>
              </a:ext>
            </a:extLst>
          </p:cNvPr>
          <p:cNvSpPr txBox="1"/>
          <p:nvPr/>
        </p:nvSpPr>
        <p:spPr>
          <a:xfrm>
            <a:off x="546442" y="3992933"/>
            <a:ext cx="4828414" cy="17543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F1 Scores per Class     </a:t>
            </a:r>
          </a:p>
          <a:p>
            <a:r>
              <a:rPr lang="en-UG" dirty="0"/>
              <a:t>• Business: 0.98.     </a:t>
            </a:r>
          </a:p>
          <a:p>
            <a:r>
              <a:rPr lang="en-UG" dirty="0"/>
              <a:t>• Entertainment: 1.00 (perfect classification).     </a:t>
            </a:r>
          </a:p>
          <a:p>
            <a:r>
              <a:rPr lang="en-UG" dirty="0"/>
              <a:t>• Politics: 0.99.     </a:t>
            </a:r>
          </a:p>
          <a:p>
            <a:r>
              <a:rPr lang="en-UG" dirty="0"/>
              <a:t>• Sport: 1.00 (perfect classification).     </a:t>
            </a:r>
          </a:p>
          <a:p>
            <a:r>
              <a:rPr lang="en-UG" dirty="0"/>
              <a:t>• Tech: 0.98.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60F95-0D96-0C0C-87B3-9A7018EACC20}"/>
              </a:ext>
            </a:extLst>
          </p:cNvPr>
          <p:cNvSpPr txBox="1"/>
          <p:nvPr/>
        </p:nvSpPr>
        <p:spPr>
          <a:xfrm>
            <a:off x="546442" y="5955921"/>
            <a:ext cx="11278632" cy="5693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sz="1550" dirty="0"/>
              <a:t>Overall Accuracy: 98.88% - Exceptional performance achieved</a:t>
            </a:r>
            <a:r>
              <a:rPr lang="en-US" sz="1550" dirty="0"/>
              <a:t>; </a:t>
            </a:r>
            <a:r>
              <a:rPr lang="en-UG" sz="1550" dirty="0"/>
              <a:t>Misclassifications: Only 5 out of 445 test samples (1.12% error rate). </a:t>
            </a:r>
          </a:p>
          <a:p>
            <a:r>
              <a:rPr lang="en-UG" sz="1550" dirty="0"/>
              <a:t>Macro Average F1: 0.99.</a:t>
            </a:r>
          </a:p>
        </p:txBody>
      </p:sp>
    </p:spTree>
    <p:extLst>
      <p:ext uri="{BB962C8B-B14F-4D97-AF65-F5344CB8AC3E}">
        <p14:creationId xmlns:p14="http://schemas.microsoft.com/office/powerpoint/2010/main" val="321118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41DC7-34C2-A76B-1A88-0BE8529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C6845-EB43-4EA3-A8DA-7DB0B28A35A0}"/>
              </a:ext>
            </a:extLst>
          </p:cNvPr>
          <p:cNvSpPr txBox="1"/>
          <p:nvPr/>
        </p:nvSpPr>
        <p:spPr>
          <a:xfrm>
            <a:off x="400375" y="4529086"/>
            <a:ext cx="114323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3 Business articles misclassified as Tech (articles about tech companies, sports).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1 Politics article misclassified as Tech (technology policy).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1 Business article misclassified as Politics (economic policy).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B6A73-3DA9-15B1-2742-DDE57736119C}"/>
              </a:ext>
            </a:extLst>
          </p:cNvPr>
          <p:cNvSpPr txBox="1"/>
          <p:nvPr/>
        </p:nvSpPr>
        <p:spPr>
          <a:xfrm>
            <a:off x="400375" y="5575048"/>
            <a:ext cx="114323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Key Finding: </a:t>
            </a:r>
            <a:r>
              <a:rPr lang="en-UG" dirty="0"/>
              <a:t>The excellent performance with a simple linear model demonstrates that for this task, linear relationships in TF-IDF space are sufficient. News categories have distinct vocabularies (e.g., "goal" → sport, "election" → politics), making them linearly separable.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FF9654-A59B-36CA-EE74-5D69CB25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4" y="271264"/>
            <a:ext cx="11432395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8AFBC-9ABC-1C49-A157-EDAB93A8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74DAB-DB05-9ACE-65AF-594BC7D0F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48CA3-7F9B-C419-3BC0-032EFE0F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E304A-BE77-675D-CE36-2698A0C4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9" y="338699"/>
            <a:ext cx="5155676" cy="4178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B3A7-FAFB-5E7A-957C-98C4EBFF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89" y="338698"/>
            <a:ext cx="5677041" cy="2367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707EA4-A0ED-FEFC-0245-3742004910E7}"/>
              </a:ext>
            </a:extLst>
          </p:cNvPr>
          <p:cNvSpPr txBox="1"/>
          <p:nvPr/>
        </p:nvSpPr>
        <p:spPr>
          <a:xfrm>
            <a:off x="7542132" y="2819428"/>
            <a:ext cx="4063998" cy="381642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G" sz="1600" b="1" dirty="0"/>
              <a:t>Training Results: </a:t>
            </a:r>
            <a:endParaRPr lang="en-US" sz="1600" b="1" dirty="0"/>
          </a:p>
          <a:p>
            <a:r>
              <a:rPr lang="en-UG" sz="1600" dirty="0"/>
              <a:t>I observed the following learning progression: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Epoch 1 </a:t>
            </a:r>
          </a:p>
          <a:p>
            <a:r>
              <a:rPr lang="en-US" sz="1600" dirty="0"/>
              <a:t>Training accuracy 23.10%, </a:t>
            </a:r>
          </a:p>
          <a:p>
            <a:r>
              <a:rPr lang="en-US" sz="1600" dirty="0"/>
              <a:t>Validation accuracy 19.38%.</a:t>
            </a:r>
          </a:p>
          <a:p>
            <a:endParaRPr lang="en-US" sz="1600" dirty="0"/>
          </a:p>
          <a:p>
            <a:r>
              <a:rPr lang="en-US" sz="1600" b="1" dirty="0"/>
              <a:t>Epoch 5 </a:t>
            </a:r>
          </a:p>
          <a:p>
            <a:r>
              <a:rPr lang="en-US" sz="1600" dirty="0"/>
              <a:t>Training accuracy 82.87%, </a:t>
            </a:r>
          </a:p>
          <a:p>
            <a:r>
              <a:rPr lang="en-US" sz="1600" dirty="0"/>
              <a:t>Validation accuracy 87.08%.</a:t>
            </a:r>
          </a:p>
          <a:p>
            <a:endParaRPr lang="en-US" sz="1600" dirty="0"/>
          </a:p>
          <a:p>
            <a:r>
              <a:rPr lang="en-US" sz="1600" b="1" dirty="0"/>
              <a:t>Epoch 10 </a:t>
            </a:r>
          </a:p>
          <a:p>
            <a:r>
              <a:rPr lang="en-US" sz="1600" dirty="0"/>
              <a:t>Training accuracy 98.81%, </a:t>
            </a:r>
          </a:p>
          <a:p>
            <a:r>
              <a:rPr lang="en-US" sz="1600" dirty="0"/>
              <a:t>Validation accuracy 92.98%.</a:t>
            </a:r>
            <a:endParaRPr lang="en-UG" sz="1600" dirty="0"/>
          </a:p>
          <a:p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08281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60E4C-2792-03A7-005C-9C865AFA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17100-B992-7429-FDBA-8267AAE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2AAEA-4A84-6093-4571-7DBF4FF1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7" y="1497184"/>
            <a:ext cx="5381685" cy="3662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7557E-A6F3-85A6-1548-0B942FC8F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99" y="1597678"/>
            <a:ext cx="5381684" cy="3662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67D49E-CAA9-7F7D-0AAE-E50F3EA8206B}"/>
              </a:ext>
            </a:extLst>
          </p:cNvPr>
          <p:cNvSpPr txBox="1"/>
          <p:nvPr/>
        </p:nvSpPr>
        <p:spPr>
          <a:xfrm>
            <a:off x="642258" y="513679"/>
            <a:ext cx="62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000" b="1" dirty="0">
                <a:solidFill>
                  <a:srgbClr val="0070C0"/>
                </a:solidFill>
              </a:rPr>
              <a:t>Train the DL model + training curves</a:t>
            </a:r>
          </a:p>
        </p:txBody>
      </p:sp>
    </p:spTree>
    <p:extLst>
      <p:ext uri="{BB962C8B-B14F-4D97-AF65-F5344CB8AC3E}">
        <p14:creationId xmlns:p14="http://schemas.microsoft.com/office/powerpoint/2010/main" val="166756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50F73-5905-019A-0F4B-AF01872E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36783-C307-2BD7-64D4-720CAF24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F66D2-2CC3-8564-11B7-6F90F8F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7B2DF-C95A-814C-BDA4-768E010139A9}"/>
              </a:ext>
            </a:extLst>
          </p:cNvPr>
          <p:cNvSpPr txBox="1"/>
          <p:nvPr/>
        </p:nvSpPr>
        <p:spPr>
          <a:xfrm>
            <a:off x="521315" y="490248"/>
            <a:ext cx="111905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500" dirty="0">
                <a:solidFill>
                  <a:srgbClr val="0070C0"/>
                </a:solidFill>
              </a:rPr>
              <a:t>Evaluate DL model + F1 + confusion matrix + misclassified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F886F5-9CD5-EAB4-2054-7F6F86B34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7" y="1179351"/>
            <a:ext cx="4998769" cy="2935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E5BF0-4EB2-FC82-E37F-B5F889C3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28" y="1121190"/>
            <a:ext cx="5961900" cy="4325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0A02-037F-8476-EC12-2FFC8236A264}"/>
              </a:ext>
            </a:extLst>
          </p:cNvPr>
          <p:cNvSpPr txBox="1"/>
          <p:nvPr/>
        </p:nvSpPr>
        <p:spPr>
          <a:xfrm>
            <a:off x="613488" y="4356348"/>
            <a:ext cx="3098542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b="1" dirty="0"/>
              <a:t>Overall Accuracy</a:t>
            </a:r>
          </a:p>
          <a:p>
            <a:r>
              <a:rPr lang="en-UG" sz="1550" dirty="0"/>
              <a:t>96.40%.</a:t>
            </a:r>
          </a:p>
          <a:p>
            <a:endParaRPr lang="en-UG" sz="1550" dirty="0"/>
          </a:p>
          <a:p>
            <a:r>
              <a:rPr lang="en-UG" sz="1550" b="1" dirty="0"/>
              <a:t>F1 Scores per Class     </a:t>
            </a:r>
          </a:p>
          <a:p>
            <a:r>
              <a:rPr lang="en-UG" sz="1550" dirty="0"/>
              <a:t>• Business: 0.94.     </a:t>
            </a:r>
          </a:p>
          <a:p>
            <a:r>
              <a:rPr lang="en-UG" sz="1550" dirty="0"/>
              <a:t>• Entertainment: 0.98.     </a:t>
            </a:r>
          </a:p>
          <a:p>
            <a:r>
              <a:rPr lang="en-UG" sz="1550" dirty="0"/>
              <a:t>• Politics: 0.95.     </a:t>
            </a:r>
          </a:p>
          <a:p>
            <a:r>
              <a:rPr lang="en-UG" sz="1550" dirty="0"/>
              <a:t>• Sport: 1.00 (perfect classification).     </a:t>
            </a:r>
          </a:p>
          <a:p>
            <a:r>
              <a:rPr lang="en-UG" sz="1550" dirty="0"/>
              <a:t>• Tech: 0.95.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856DA-88A5-B8B3-4CE3-388DB70B3057}"/>
              </a:ext>
            </a:extLst>
          </p:cNvPr>
          <p:cNvSpPr txBox="1"/>
          <p:nvPr/>
        </p:nvSpPr>
        <p:spPr>
          <a:xfrm>
            <a:off x="3112872" y="4433460"/>
            <a:ext cx="235175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b="1" dirty="0"/>
              <a:t>Macro Average F1 </a:t>
            </a:r>
          </a:p>
          <a:p>
            <a:r>
              <a:rPr lang="en-UG" sz="1550" dirty="0"/>
              <a:t>0.96.</a:t>
            </a:r>
          </a:p>
        </p:txBody>
      </p:sp>
    </p:spTree>
    <p:extLst>
      <p:ext uri="{BB962C8B-B14F-4D97-AF65-F5344CB8AC3E}">
        <p14:creationId xmlns:p14="http://schemas.microsoft.com/office/powerpoint/2010/main" val="179413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A93F7-B14C-8E69-B6DB-BB0AB21B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066D5-E2CE-6E0E-6A5D-29CD7FBB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76CAC-B222-BA35-4BA1-16F25DC6D13B}"/>
              </a:ext>
            </a:extLst>
          </p:cNvPr>
          <p:cNvSpPr txBox="1"/>
          <p:nvPr/>
        </p:nvSpPr>
        <p:spPr>
          <a:xfrm>
            <a:off x="400375" y="245124"/>
            <a:ext cx="111905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500" dirty="0">
                <a:solidFill>
                  <a:srgbClr val="0070C0"/>
                </a:solidFill>
              </a:rPr>
              <a:t>Evaluate DL model + F1 + confusion matrix + misclassified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D005F-4A02-57F4-8AF5-FADCD8F1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2" y="1349790"/>
            <a:ext cx="6178868" cy="48013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AC834-7FDF-39E0-8058-497EB04C9117}"/>
              </a:ext>
            </a:extLst>
          </p:cNvPr>
          <p:cNvSpPr txBox="1"/>
          <p:nvPr/>
        </p:nvSpPr>
        <p:spPr>
          <a:xfrm>
            <a:off x="6847115" y="1331274"/>
            <a:ext cx="4985655" cy="48013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Misclassifications </a:t>
            </a:r>
          </a:p>
          <a:p>
            <a:r>
              <a:rPr lang="en-UG" dirty="0"/>
              <a:t>16 out of 445 test samples (3.60% error rate).</a:t>
            </a:r>
          </a:p>
          <a:p>
            <a:endParaRPr lang="en-US" dirty="0"/>
          </a:p>
          <a:p>
            <a:endParaRPr lang="en-UG" dirty="0"/>
          </a:p>
          <a:p>
            <a:r>
              <a:rPr lang="en-UG" b="1" dirty="0"/>
              <a:t>Analysis: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CNN model achieved very good performance (96.40%), though slightly lower than the ML model (98.88%).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model successfully learned from sequences, with validation accuracy plateauing around epoch 7-8.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lower performance compared to ML suggests that for this dataset size and task complexity, the linear model's simplicity is sufficient.</a:t>
            </a:r>
          </a:p>
        </p:txBody>
      </p:sp>
    </p:spTree>
    <p:extLst>
      <p:ext uri="{BB962C8B-B14F-4D97-AF65-F5344CB8AC3E}">
        <p14:creationId xmlns:p14="http://schemas.microsoft.com/office/powerpoint/2010/main" val="332763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39AF0-013D-99B1-E4DA-B0E2B288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87FD1-B507-6193-CB41-1705916466C9}"/>
              </a:ext>
            </a:extLst>
          </p:cNvPr>
          <p:cNvSpPr txBox="1"/>
          <p:nvPr/>
        </p:nvSpPr>
        <p:spPr>
          <a:xfrm>
            <a:off x="707571" y="4968193"/>
            <a:ext cx="107441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b="1" dirty="0"/>
              <a:t>Key Findings:</a:t>
            </a:r>
          </a:p>
          <a:p>
            <a:pPr algn="just"/>
            <a:r>
              <a:rPr lang="en-UG" dirty="0"/>
              <a:t>ML model outperformed DL model by 2.48 percentage points - This was a surprising result that demonstrates linear relationships are sufficient for this task.</a:t>
            </a:r>
          </a:p>
          <a:p>
            <a:pPr algn="just"/>
            <a:endParaRPr lang="en-UG" dirty="0"/>
          </a:p>
          <a:p>
            <a:pPr algn="just"/>
            <a:r>
              <a:rPr lang="en-UG" dirty="0"/>
              <a:t>Both models achieve excellent results (&gt;96% accuracy) - Either model could be deployed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4985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29298-9C02-95CF-6852-ABEE6862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27D37-38A4-52A9-EA2C-4DFD9162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899C1-5E2E-7224-8297-6DD6DDCB1FFD}"/>
              </a:ext>
            </a:extLst>
          </p:cNvPr>
          <p:cNvSpPr txBox="1"/>
          <p:nvPr/>
        </p:nvSpPr>
        <p:spPr>
          <a:xfrm>
            <a:off x="642258" y="513679"/>
            <a:ext cx="62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Misclassification Analysis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5BD89-086A-CCFE-55E0-13D3D6681ABE}"/>
              </a:ext>
            </a:extLst>
          </p:cNvPr>
          <p:cNvSpPr txBox="1"/>
          <p:nvPr/>
        </p:nvSpPr>
        <p:spPr>
          <a:xfrm>
            <a:off x="642258" y="1155285"/>
            <a:ext cx="1095102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ML Model Errors (5 total): </a:t>
            </a:r>
            <a:endParaRPr lang="en-US" sz="1600" b="1" dirty="0"/>
          </a:p>
          <a:p>
            <a:pPr algn="just"/>
            <a:r>
              <a:rPr lang="en-UG" sz="1600" dirty="0"/>
              <a:t>I analysed the 5 misclassified articles from the ML model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3 Business: Tech Articles about tech companies, digital business, or technology in business context.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 Politics: Tech Article about technology policy or digital governance.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 Business: Politics Article about economic policy or business regulations.</a:t>
            </a:r>
            <a:endParaRPr lang="en-UG" sz="1600" dirty="0"/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DL Model Errors (16 total): </a:t>
            </a:r>
            <a:endParaRPr lang="en-US" sz="1600" b="1" dirty="0"/>
          </a:p>
          <a:p>
            <a:pPr algn="just"/>
            <a:r>
              <a:rPr lang="en-UG" sz="1600" dirty="0"/>
              <a:t>The DL model had more misclassifications, including: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Tech articles misclassified as Business (multiple cases).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Politics articles misclassified as Tech.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Business articles misclassified as Politics.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dirty="0"/>
              <a:t>Finding: Some articles have overlapping themes (e.g., business-tech, business-politics), making classification challenging even for well-trained models.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Why These Errors Occur: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Domain Overlap</a:t>
            </a:r>
            <a:r>
              <a:rPr lang="en-US" sz="1600" dirty="0"/>
              <a:t>:</a:t>
            </a:r>
            <a:r>
              <a:rPr lang="en-UG" sz="1600" dirty="0"/>
              <a:t> Real-world articles often span multiple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Vocabulary Overlap</a:t>
            </a:r>
            <a:r>
              <a:rPr lang="en-US" sz="1600" dirty="0"/>
              <a:t>: </a:t>
            </a:r>
            <a:r>
              <a:rPr lang="en-UG" sz="1600" dirty="0"/>
              <a:t>Terms like "market," "policy," "digital" appear in multiple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Context Dependency</a:t>
            </a:r>
            <a:r>
              <a:rPr lang="en-US" sz="1600" dirty="0"/>
              <a:t>: </a:t>
            </a:r>
            <a:r>
              <a:rPr lang="en-UG" sz="1600" dirty="0"/>
              <a:t>Classification depends on overall context, not just keywords.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Implication for RL: </a:t>
            </a:r>
            <a:r>
              <a:rPr lang="en-UG" sz="1600" dirty="0"/>
              <a:t>These ambiguous cases are exactly where my RL agent can help by escalating to human review when both models disagree or have low confidence.</a:t>
            </a:r>
          </a:p>
        </p:txBody>
      </p:sp>
    </p:spTree>
    <p:extLst>
      <p:ext uri="{BB962C8B-B14F-4D97-AF65-F5344CB8AC3E}">
        <p14:creationId xmlns:p14="http://schemas.microsoft.com/office/powerpoint/2010/main" val="346375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5D185-A40D-41B5-AE43-DCB808F1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4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9D184-9AD6-2D89-4476-FF36C5A2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AF3A-6C04-AD70-2941-99C20C466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5" y="5719065"/>
            <a:ext cx="6921766" cy="8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8268-9594-ACB1-A7F2-0B91CDE4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7B9FC-ED19-A60B-42BA-6F838EAD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EBE54D-E588-EDA4-0D52-969CCDD69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" y="2209031"/>
            <a:ext cx="5349903" cy="4185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B8E3B-80FA-8794-03A5-A40B57495087}"/>
              </a:ext>
            </a:extLst>
          </p:cNvPr>
          <p:cNvSpPr txBox="1"/>
          <p:nvPr/>
        </p:nvSpPr>
        <p:spPr>
          <a:xfrm>
            <a:off x="6355077" y="2351315"/>
            <a:ext cx="5145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Key Finding: </a:t>
            </a:r>
            <a:r>
              <a:rPr lang="en-UG" sz="1600" dirty="0"/>
              <a:t>The clustering is unsupervised learning - I didn't use category labels. The algorithm discovered patterns based solely on article content. </a:t>
            </a:r>
          </a:p>
          <a:p>
            <a:pPr algn="just"/>
            <a:endParaRPr lang="en-US" sz="1600" dirty="0"/>
          </a:p>
          <a:p>
            <a:pPr algn="just"/>
            <a:endParaRPr lang="en-UG" sz="1600" dirty="0"/>
          </a:p>
          <a:p>
            <a:pPr algn="just"/>
            <a:r>
              <a:rPr lang="en-UG" sz="1600" dirty="0"/>
              <a:t>The fact that clusters align with categories validates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Articles in the same category are naturally similar.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TF-IDF representation captures meaningful semantic information.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clustering approach is effective for topic discovery.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71CD62-D2D8-13A9-42B0-47761BB6E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2" y="548287"/>
            <a:ext cx="11013310" cy="14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A78BC-C347-251C-677A-C450059D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F7597-B8F7-C1AA-B729-B1BC5C42A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16B1C-50FF-A1DB-9B08-72F534D6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2EB2B-1052-AFFF-3DC8-E67E6E5D591D}"/>
              </a:ext>
            </a:extLst>
          </p:cNvPr>
          <p:cNvSpPr txBox="1"/>
          <p:nvPr/>
        </p:nvSpPr>
        <p:spPr>
          <a:xfrm>
            <a:off x="642257" y="51367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A4ABA-2132-C6D4-FD88-C1D5D40C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56" y="1581356"/>
            <a:ext cx="7119951" cy="2642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4E811-2E52-397C-FB5C-09839E3ACE0D}"/>
              </a:ext>
            </a:extLst>
          </p:cNvPr>
          <p:cNvSpPr txBox="1"/>
          <p:nvPr/>
        </p:nvSpPr>
        <p:spPr>
          <a:xfrm>
            <a:off x="642257" y="1301821"/>
            <a:ext cx="4103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/>
              <a:t>Here</a:t>
            </a:r>
            <a:r>
              <a:rPr lang="en-US" b="1" dirty="0"/>
              <a:t>, </a:t>
            </a:r>
            <a:r>
              <a:rPr lang="en-UG" b="1" dirty="0"/>
              <a:t>create</a:t>
            </a:r>
            <a:r>
              <a:rPr lang="en-US" b="1" dirty="0"/>
              <a:t>d</a:t>
            </a:r>
            <a:r>
              <a:rPr lang="en-UG" b="1" dirty="0"/>
              <a:t> state components: 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ML confidence (max prob)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DL confidence (max prob)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G" dirty="0" err="1"/>
              <a:t>luster</a:t>
            </a:r>
            <a:r>
              <a:rPr lang="en-UG" dirty="0"/>
              <a:t> 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G" dirty="0" err="1"/>
              <a:t>rticle</a:t>
            </a:r>
            <a:r>
              <a:rPr lang="en-UG" dirty="0"/>
              <a:t> length (binned)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G" dirty="0" err="1"/>
              <a:t>isagreement</a:t>
            </a:r>
            <a:r>
              <a:rPr lang="en-UG" dirty="0"/>
              <a:t> flag (ML vs DL prediction differ)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629AE-4587-50B1-8ECA-05808FBFF86A}"/>
              </a:ext>
            </a:extLst>
          </p:cNvPr>
          <p:cNvSpPr txBox="1"/>
          <p:nvPr/>
        </p:nvSpPr>
        <p:spPr>
          <a:xfrm>
            <a:off x="642256" y="4771435"/>
            <a:ext cx="7293429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500" b="1" dirty="0">
                <a:solidFill>
                  <a:srgbClr val="0070C0"/>
                </a:solidFill>
              </a:rPr>
              <a:t>Q-learning setup</a:t>
            </a:r>
          </a:p>
          <a:p>
            <a:r>
              <a:rPr lang="en-UG" dirty="0"/>
              <a:t>We </a:t>
            </a:r>
            <a:r>
              <a:rPr lang="en-UG" dirty="0" err="1"/>
              <a:t>discretize</a:t>
            </a:r>
            <a:r>
              <a:rPr lang="en-UG" dirty="0"/>
              <a:t> ML &amp; DL confidence into 5 bins and build a tabular Q-table.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 number of states: 750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Q-table initialized with shape: (750, 3)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769098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FD1E4-FF3E-168D-3EB2-031341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C591D-75D4-BB40-70BC-52814F3AD3C4}"/>
              </a:ext>
            </a:extLst>
          </p:cNvPr>
          <p:cNvSpPr txBox="1"/>
          <p:nvPr/>
        </p:nvSpPr>
        <p:spPr>
          <a:xfrm>
            <a:off x="631372" y="20887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9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B53-AB4E-F945-F288-9345DA7F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63D1-91AB-CE4C-999D-53A2FD89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437E1-017D-7807-7EAF-BF4E2840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23A6D-D577-97E8-1512-AF0C43F90FE0}"/>
              </a:ext>
            </a:extLst>
          </p:cNvPr>
          <p:cNvSpPr txBox="1"/>
          <p:nvPr/>
        </p:nvSpPr>
        <p:spPr>
          <a:xfrm>
            <a:off x="642257" y="40481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71D26C-5DC6-B3FB-A46A-5A81FB90F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9" y="1089448"/>
            <a:ext cx="10124409" cy="375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2E563-4B1D-69CC-213A-CC86010A77EF}"/>
              </a:ext>
            </a:extLst>
          </p:cNvPr>
          <p:cNvSpPr txBox="1"/>
          <p:nvPr/>
        </p:nvSpPr>
        <p:spPr>
          <a:xfrm>
            <a:off x="729344" y="5021808"/>
            <a:ext cx="63354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Disagreement Flag - Binary (1 if ML ≠ DL prediction, 0 otherwise).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• Observed: 13 disagreements out of 445 samples (2.9%).     </a:t>
            </a:r>
          </a:p>
          <a:p>
            <a:r>
              <a:rPr lang="en-US" dirty="0"/>
              <a:t>• Purpose: Strong signal of uncertainty - when models disagree, classification is difficult.</a:t>
            </a:r>
            <a:endParaRPr lang="en-U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DC52C-8F03-13BD-7AC2-0535947168D7}"/>
              </a:ext>
            </a:extLst>
          </p:cNvPr>
          <p:cNvSpPr txBox="1"/>
          <p:nvPr/>
        </p:nvSpPr>
        <p:spPr>
          <a:xfrm>
            <a:off x="7413172" y="5122221"/>
            <a:ext cx="3788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/>
              <a:t>Total States: </a:t>
            </a:r>
            <a:endParaRPr lang="en-US" b="1" dirty="0"/>
          </a:p>
          <a:p>
            <a:r>
              <a:rPr lang="en-UG" dirty="0"/>
              <a:t>5 × 5 × 3 × 5 × 2 = 750 possible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130D7-CDCF-ED51-5477-B9BED928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111" y="5923394"/>
            <a:ext cx="3774988" cy="5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A30D-5B66-4E2E-56AF-154A9506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86C80-B9B7-4D4B-645F-32B1C209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BCE82-15B6-EC7F-91AB-9D7A653FE61C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Q-Learning Training: Configuration I Used</a:t>
            </a:r>
            <a:endParaRPr lang="en-UG" sz="3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0F485-FF54-27FD-5A1F-F96179736E26}"/>
              </a:ext>
            </a:extLst>
          </p:cNvPr>
          <p:cNvSpPr txBox="1"/>
          <p:nvPr/>
        </p:nvSpPr>
        <p:spPr>
          <a:xfrm>
            <a:off x="642258" y="1155285"/>
            <a:ext cx="1095102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Episodes: 1,200 (within required 1000-1500 range).</a:t>
            </a:r>
            <a:endParaRPr lang="en-US" sz="1600" dirty="0"/>
          </a:p>
          <a:p>
            <a:pPr algn="just"/>
            <a:r>
              <a:rPr lang="en-US" sz="1600" dirty="0"/>
              <a:t>Why 1200? Enough episodes to learn but not excessive. Each episode processes all 445 test samples in random order.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Learning rate (α): 0.1     </a:t>
            </a:r>
          </a:p>
          <a:p>
            <a:pPr algn="just"/>
            <a:r>
              <a:rPr lang="en-US" sz="1600" dirty="0"/>
              <a:t>• What it does: Controls how much the agent updates Q-values based on new experience.     </a:t>
            </a:r>
          </a:p>
          <a:p>
            <a:pPr algn="just"/>
            <a:r>
              <a:rPr lang="en-US" sz="1600" dirty="0"/>
              <a:t>• Why 0.1? Balance between learning quickly and stability. Too high → unstable learning, too low → slow convergence.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Discount factor (γ): 0.9     </a:t>
            </a:r>
          </a:p>
          <a:p>
            <a:pPr algn="just"/>
            <a:r>
              <a:rPr lang="en-US" sz="1600" dirty="0"/>
              <a:t>• What it does: Determines importance of future rewards vs. immediate rewards.     </a:t>
            </a:r>
          </a:p>
          <a:p>
            <a:pPr algn="just"/>
            <a:r>
              <a:rPr lang="en-US" sz="1600" dirty="0"/>
              <a:t>• Why 0.9? High value means agent considers long-term consequences. Since states don't transition in this setup, this mainly affects the Q-value update formula.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Exploration rate (ε): 0.2 (ε-greedy)     </a:t>
            </a:r>
          </a:p>
          <a:p>
            <a:pPr algn="just"/>
            <a:r>
              <a:rPr lang="en-US" sz="1600" dirty="0"/>
              <a:t>• What it does: 20% of the time, agent explores random actions instead of using learned policy.     </a:t>
            </a:r>
          </a:p>
          <a:p>
            <a:pPr algn="just"/>
            <a:r>
              <a:rPr lang="en-US" sz="1600" dirty="0"/>
              <a:t>• Why 0.2? Ensures agent tries all actions, not just exploiting what it learned. Prevents getting stuck in suboptimal policies.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Algorithm I Implemented: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Q-learning with tabular Q-table - Simple, interpretable, works well for discrete state 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State-action space: 750 states × 3 actions = 2,250 Q-values to learn.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Updates Q-values using Bellman equation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en-US" sz="1600" b="1" dirty="0"/>
              <a:t>Q(</a:t>
            </a:r>
            <a:r>
              <a:rPr lang="en-US" sz="1600" b="1" dirty="0" err="1"/>
              <a:t>s,a</a:t>
            </a:r>
            <a:r>
              <a:rPr lang="en-US" sz="1600" b="1" dirty="0"/>
              <a:t>) = Q(</a:t>
            </a:r>
            <a:r>
              <a:rPr lang="en-US" sz="1600" b="1" dirty="0" err="1"/>
              <a:t>s,a</a:t>
            </a:r>
            <a:r>
              <a:rPr lang="en-US" sz="1600" b="1" dirty="0"/>
              <a:t>) + </a:t>
            </a:r>
            <a:r>
              <a:rPr lang="el-GR" sz="1600" b="1" dirty="0"/>
              <a:t>α[</a:t>
            </a:r>
            <a:r>
              <a:rPr lang="en-US" sz="1600" b="1" dirty="0"/>
              <a:t>r + </a:t>
            </a:r>
            <a:r>
              <a:rPr lang="el-GR" sz="1600" b="1" dirty="0"/>
              <a:t>γ </a:t>
            </a:r>
            <a:r>
              <a:rPr lang="en-US" sz="1600" b="1" dirty="0"/>
              <a:t>max Q(</a:t>
            </a:r>
            <a:r>
              <a:rPr lang="en-US" sz="1600" b="1" dirty="0" err="1"/>
              <a:t>s',a</a:t>
            </a:r>
            <a:r>
              <a:rPr lang="en-US" sz="1600" b="1" dirty="0"/>
              <a:t>') - Q(</a:t>
            </a:r>
            <a:r>
              <a:rPr lang="en-US" sz="1600" b="1" dirty="0" err="1"/>
              <a:t>s,a</a:t>
            </a:r>
            <a:r>
              <a:rPr lang="en-US" sz="1600" b="1" dirty="0"/>
              <a:t>)]</a:t>
            </a:r>
            <a:endParaRPr lang="en-UG" sz="1600" b="1" dirty="0"/>
          </a:p>
        </p:txBody>
      </p:sp>
    </p:spTree>
    <p:extLst>
      <p:ext uri="{BB962C8B-B14F-4D97-AF65-F5344CB8AC3E}">
        <p14:creationId xmlns:p14="http://schemas.microsoft.com/office/powerpoint/2010/main" val="219872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9E8D9-E660-8559-99D0-1007ADDC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A6781-222E-E23D-C0BE-BBB6D408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3211116"/>
            <a:ext cx="5545795" cy="205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3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C6A5-F156-4735-1248-DA038F3DD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CEE56-95D0-1B0A-32A5-08BD3407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75F2D-B6AB-CE08-4F36-D6B6785BE0C4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Train Q-learning for 1200 episodes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39674-5186-DD11-BA5B-F66B5C3F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7" y="1005182"/>
            <a:ext cx="6909664" cy="462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9EA81-6804-32A6-06F6-B8B0B9598E59}"/>
              </a:ext>
            </a:extLst>
          </p:cNvPr>
          <p:cNvSpPr txBox="1"/>
          <p:nvPr/>
        </p:nvSpPr>
        <p:spPr>
          <a:xfrm>
            <a:off x="7870371" y="1008224"/>
            <a:ext cx="3396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dirty="0"/>
              <a:t>Training Results</a:t>
            </a:r>
            <a:r>
              <a:rPr lang="en-US" dirty="0"/>
              <a:t>.</a:t>
            </a:r>
            <a:r>
              <a:rPr lang="en-UG" dirty="0"/>
              <a:t> I trained the agent for 1,200 episodes and observed</a:t>
            </a:r>
            <a:r>
              <a:rPr lang="en-US" dirty="0"/>
              <a:t>:</a:t>
            </a:r>
          </a:p>
          <a:p>
            <a:pPr algn="just"/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Early episodes: Lower total rewards as agent explores and learns.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Middle episodes: Increasing rewards as agent discovers good policies.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Later episodes: High, stable rewards as agent converges to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274966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D14A2-FD6B-8237-B0DF-231B19AB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1B843-2FBF-BAF2-0C4A-79C2F0EA0C6F}"/>
              </a:ext>
            </a:extLst>
          </p:cNvPr>
          <p:cNvSpPr txBox="1"/>
          <p:nvPr/>
        </p:nvSpPr>
        <p:spPr>
          <a:xfrm>
            <a:off x="642258" y="4514280"/>
            <a:ext cx="50291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600" b="1" dirty="0"/>
              <a:t>Statistical Impact:</a:t>
            </a:r>
          </a:p>
          <a:p>
            <a:r>
              <a:rPr lang="en-UG" sz="1600" dirty="0"/>
              <a:t>RL improves over ML by 0.22 percentage points</a:t>
            </a:r>
          </a:p>
          <a:p>
            <a:r>
              <a:rPr lang="en-UG" sz="1600" dirty="0"/>
              <a:t>RL improves over DL by 2.70 percentage points.</a:t>
            </a:r>
            <a:endParaRPr lang="en-US" sz="1600" dirty="0"/>
          </a:p>
          <a:p>
            <a:endParaRPr lang="en-UG" sz="1600" dirty="0"/>
          </a:p>
          <a:p>
            <a:r>
              <a:rPr lang="en-UG" sz="1600" dirty="0"/>
              <a:t>On 445 test samples, this translates to:     </a:t>
            </a:r>
          </a:p>
          <a:p>
            <a:r>
              <a:rPr lang="en-UG" sz="1600" dirty="0"/>
              <a:t>• ML: 5 errors.     </a:t>
            </a:r>
          </a:p>
          <a:p>
            <a:r>
              <a:rPr lang="en-UG" sz="1600" dirty="0"/>
              <a:t>• DL: 16 errors.     </a:t>
            </a:r>
          </a:p>
          <a:p>
            <a:r>
              <a:rPr lang="en-UG" sz="1600" dirty="0"/>
              <a:t>• RL: 4 errors (1 fewer error than ML!).</a:t>
            </a:r>
          </a:p>
        </p:txBody>
      </p:sp>
    </p:spTree>
    <p:extLst>
      <p:ext uri="{BB962C8B-B14F-4D97-AF65-F5344CB8AC3E}">
        <p14:creationId xmlns:p14="http://schemas.microsoft.com/office/powerpoint/2010/main" val="2436401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786E6-0EC1-D9B9-4AB1-6AE93FF9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48C8-0129-B55C-EC5F-5457C0AA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9C5B9-4005-0421-1AD2-409D5AF3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B1FA1C-8D49-E312-5A39-5ED22300D947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Action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229AA-4EE2-20FA-D24B-C3B7B0B561F8}"/>
              </a:ext>
            </a:extLst>
          </p:cNvPr>
          <p:cNvSpPr txBox="1"/>
          <p:nvPr/>
        </p:nvSpPr>
        <p:spPr>
          <a:xfrm>
            <a:off x="7543801" y="1008224"/>
            <a:ext cx="3722914" cy="435503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500" b="1" dirty="0">
                <a:solidFill>
                  <a:srgbClr val="0070C0"/>
                </a:solidFill>
              </a:rPr>
              <a:t>Cost Analysis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Automation Rate </a:t>
            </a:r>
          </a:p>
          <a:p>
            <a:pPr algn="just"/>
            <a:r>
              <a:rPr lang="en-US" dirty="0"/>
              <a:t>99.8% (444/445 articles).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Human Review Rate </a:t>
            </a:r>
          </a:p>
          <a:p>
            <a:pPr algn="just"/>
            <a:r>
              <a:rPr lang="en-US" dirty="0"/>
              <a:t>0.2% (1/445 articles).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Cost Savings </a:t>
            </a:r>
          </a:p>
          <a:p>
            <a:pPr algn="just"/>
            <a:r>
              <a:rPr lang="en-US" dirty="0"/>
              <a:t>Massive! Only 1 article out of 445 needs human review. 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Accuracy </a:t>
            </a:r>
          </a:p>
          <a:p>
            <a:pPr algn="just"/>
            <a:r>
              <a:rPr lang="en-US" dirty="0"/>
              <a:t>99.10% (better than either model alone).</a:t>
            </a:r>
            <a:endParaRPr lang="en-U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9EAE4-108F-067B-1CEF-D43C25194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6" y="1065334"/>
            <a:ext cx="6391669" cy="413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01AB4-EB56-C788-C0F1-7D2B714B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6" y="5416384"/>
            <a:ext cx="4393264" cy="11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0FBD-700B-8A63-B6B3-612AEEAE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DFB4E-2FE8-0B8E-90F7-46D5E305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ED520-E266-8A1F-32EC-B5BF57827BCA}"/>
              </a:ext>
            </a:extLst>
          </p:cNvPr>
          <p:cNvSpPr txBox="1"/>
          <p:nvPr/>
        </p:nvSpPr>
        <p:spPr>
          <a:xfrm>
            <a:off x="500742" y="235328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Final Q-table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88D6-68FE-D9FB-8FFF-ED3D4210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" y="789326"/>
            <a:ext cx="6286582" cy="5833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0741C-6894-C94A-B0CE-8C35CE332482}"/>
              </a:ext>
            </a:extLst>
          </p:cNvPr>
          <p:cNvSpPr txBox="1"/>
          <p:nvPr/>
        </p:nvSpPr>
        <p:spPr>
          <a:xfrm>
            <a:off x="6966858" y="777807"/>
            <a:ext cx="464283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Key Metrics from the Training: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States with non-zero Q-values: Varies based on training (typically 100-200 states visited).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Q-value range: Between -6 (worst penalty) and +6 (best reward).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Mean Q-value: Positive values indicate learned beneficial actions.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Convergence: Q-values stabilize after \~800-1000 episodes.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en-US" sz="1600" b="1" dirty="0"/>
              <a:t>What the Q-Table Represents: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entry Q(</a:t>
            </a:r>
            <a:r>
              <a:rPr lang="en-US" sz="1600" dirty="0" err="1"/>
              <a:t>s,a</a:t>
            </a:r>
            <a:r>
              <a:rPr lang="en-US" sz="1600" dirty="0"/>
              <a:t>) = expected future reward for taking action a in state 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High Q-value → Good action for that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Low Q-value → Poor action for that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Agent selects action with highest Q-value (after training).</a:t>
            </a:r>
            <a:endParaRPr lang="en-UG" sz="1600" dirty="0"/>
          </a:p>
        </p:txBody>
      </p:sp>
    </p:spTree>
    <p:extLst>
      <p:ext uri="{BB962C8B-B14F-4D97-AF65-F5344CB8AC3E}">
        <p14:creationId xmlns:p14="http://schemas.microsoft.com/office/powerpoint/2010/main" val="42661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D4653-1F7D-9A0E-CB30-3F1A8F67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48052-FCF6-64DD-82B0-0B7CD0D0B86D}"/>
              </a:ext>
            </a:extLst>
          </p:cNvPr>
          <p:cNvSpPr txBox="1"/>
          <p:nvPr/>
        </p:nvSpPr>
        <p:spPr>
          <a:xfrm>
            <a:off x="816428" y="3396342"/>
            <a:ext cx="1055914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000" b="1" dirty="0">
                <a:solidFill>
                  <a:srgbClr val="0070C0"/>
                </a:solidFill>
              </a:rPr>
              <a:t>Key Takeaway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G" dirty="0"/>
              <a:t>For this dataset and task, a simple linear model is sufficient. My results demonstrate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Not every problem needs deep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Feature engineering (TF-IDF) can be very effective.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Simpler models are often more practical for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Deep learning's complexity doesn't always translate to better performance.</a:t>
            </a:r>
          </a:p>
          <a:p>
            <a:endParaRPr lang="en-UG" dirty="0"/>
          </a:p>
          <a:p>
            <a:r>
              <a:rPr lang="en-UG" sz="2000" b="1" dirty="0">
                <a:solidFill>
                  <a:srgbClr val="0070C0"/>
                </a:solidFill>
              </a:rPr>
              <a:t>When to Use Each (Based on My Experience)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 ML when: Dataset is well-structured, features are informative, speed is critical.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 DL when: Dataset is large, complex patterns exist, word order matters.</a:t>
            </a:r>
          </a:p>
        </p:txBody>
      </p:sp>
    </p:spTree>
    <p:extLst>
      <p:ext uri="{BB962C8B-B14F-4D97-AF65-F5344CB8AC3E}">
        <p14:creationId xmlns:p14="http://schemas.microsoft.com/office/powerpoint/2010/main" val="364264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09E13-3B9A-CED4-F85E-4778C26C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63A9A-6FA6-369D-D015-39B83C28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6A262-BB41-E097-7462-A4651B72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8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BD35E-EF5D-797A-D3F6-0CBAF8B1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4AEE0-E191-8296-167F-E2D4A30D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E17CD-0412-70CE-368E-816CDDF1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1417</Words>
  <Application>Microsoft Office PowerPoint</Application>
  <PresentationFormat>Widescreen</PresentationFormat>
  <Paragraphs>186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Ainedembe Denis</dc:creator>
  <cp:lastModifiedBy>Ainedembe Denis</cp:lastModifiedBy>
  <cp:revision>76</cp:revision>
  <dcterms:created xsi:type="dcterms:W3CDTF">2025-12-12T22:39:01Z</dcterms:created>
  <dcterms:modified xsi:type="dcterms:W3CDTF">2025-12-13T07:40:20Z</dcterms:modified>
</cp:coreProperties>
</file>